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82" r:id="rId4"/>
    <p:sldId id="284" r:id="rId5"/>
    <p:sldId id="298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8A11A-F3E8-4463-BC77-3DFC2C769414}" v="55" dt="2024-09-04T14:50:18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197"/>
  </p:normalViewPr>
  <p:slideViewPr>
    <p:cSldViewPr snapToGrid="0">
      <p:cViewPr varScale="1">
        <p:scale>
          <a:sx n="67" d="100"/>
          <a:sy n="67" d="100"/>
        </p:scale>
        <p:origin x="11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49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A63F5B6-C11E-8F80-D540-B5665A12A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A7648C-67DE-B5D9-A4E3-3FC4878BB5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5067-87CD-487C-9760-C00C7A4C4A30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BA00ED-066D-D743-F3AF-983BF2C96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9AA6AF-CA3E-00D3-50B5-BE8E61A56F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6F905-78BA-4721-BA70-FBD877919D9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0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2334-6D18-48D7-BE8C-C8677437EFF4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8F0A2-E0AC-4753-9EEA-E8CE51664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23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D01D1-FE0A-CA71-B1AA-F7317F02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3731EB-93C9-6CE6-363D-30A226948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87235D-E467-BA3E-325C-2C55E704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D562-2CD0-4107-B1A9-E859B025D0A6}" type="datetime1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A17DB5-27BF-8F4C-1961-368B97F8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B2301-E321-8E26-B7FA-06AD40B6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73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071E1-5D1A-5ED7-B6F9-86E4FE59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986CA4-2910-D75E-0EE4-1CAF0D487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A50E9-C807-7E96-F2D3-1C46A7A4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6BA2-923E-4707-82DD-DBE3D0666D88}" type="datetime1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D4D60-6F42-2E06-29CB-95B36FDD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A8D41E-9724-2962-AD65-3D2CF002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6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B2362F2-E6DC-D74C-9674-14BED3090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9675EB-C98E-46A2-DD7A-826604843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86F374-23ED-12A5-E822-3B67A2EA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897B-2785-4619-8FDD-C176E8C64526}" type="datetime1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BA6ED-5CE4-5E88-3869-B2DC97A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6BC662-0613-DB2B-D34A-97EE098E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1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F43BE-57E3-AC66-8AED-F81A302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BFEB0-96CB-91E8-4FD3-ABFE0BEE1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76342C-4E4F-C99C-1BF3-18BBE927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49A-262E-49E2-B001-B8FE86BBA66C}" type="datetime1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FB36DF-0FF7-BE69-AE7A-65D36A21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9796EF-99A9-BB23-396F-788AB5C5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45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6A802-5A07-0F4F-8C62-0F2C3D2C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C55253-C1DC-D54C-93F2-70ED82923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D4752-AD4A-25FB-0F78-CE35DCBB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B40-0AF9-4007-AFA3-6C6FC15AD69A}" type="datetime1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8329F5-0673-CC1B-2252-52BA4ACA4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B7B6D-20B8-2BF3-4EA6-C5C002D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0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F1746-9084-DC99-A95B-CC36DF97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9FED2-A5F5-D570-B341-8A2332CF0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0A7C34-66C5-D8EA-11FF-7971D8AB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CC8C3A-1213-9CCA-2741-D8E6B7D8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4A8F-A779-46FC-920B-72E3CE8196D2}" type="datetime1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AE4D66-57D9-9F1E-1E30-CB5C537E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419430-C497-D8CF-FEEF-04D67C72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13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DB0B2-D4A7-C9CB-72A5-B3A14E5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B4BF6F-815C-1C9A-1A06-380B6463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6074E6-FEA4-F009-8A6A-34C19E81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E395D0-DF81-EA5C-A9EB-7A62E0996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326F54-19F1-1AF2-B3CD-14FEF8973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8E8951-086A-3941-CB61-E6FD193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4753-C301-478C-8857-AB77F6E21CC0}" type="datetime1">
              <a:rPr lang="it-IT" smtClean="0"/>
              <a:t>09/04/2025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9DCF7D-F4C5-F06C-2C79-9E7A8994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0EA4F9-13C6-E2D1-9ED5-AE01B183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02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28B87-AE99-337F-6797-9BA2912B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14601B-3C4A-1A5A-190B-8D771424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993A-29B0-45F8-AE18-5CB166CE317C}" type="datetime1">
              <a:rPr lang="it-IT" smtClean="0"/>
              <a:t>09/04/2025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69C7E1-C38A-7032-C5AB-B9BF5369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2D113CA-C2BB-BE09-74AB-34DAE4A6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33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E5538A-5542-C75F-C31C-7FFBF631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048B-48B0-47DC-90C4-6955F470F9CA}" type="datetime1">
              <a:rPr lang="it-IT" smtClean="0"/>
              <a:t>09/04/2025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68C60-29B1-A862-C9A5-B7104DF3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8010CE9-BF4C-8DE2-5F71-1DBE9451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48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E39587-75F1-987C-4757-7DA34803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65F597-078D-3274-F025-B4AFBA0D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3CF830-624C-B400-0F47-B1CBE66CF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EAA8BE-8C7B-92DE-6718-6FE0D916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E5C9-8D42-4FB9-A102-DD21242C2F70}" type="datetime1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999810-0C7F-EFA0-625A-396D47DB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7660D5-4796-3601-0209-BB451776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8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6E86A-7E79-D1B8-6516-6BE3765F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CCD7E1-B668-3BAE-F4FC-08F3CAF90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0ECE1A-25E2-715F-B825-4EF7C111B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61A902-7680-1A2F-872D-B4592BBA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4ABA-7BA4-4D84-AEE6-7F80BC54AE5F}" type="datetime1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193896-3BA6-FF0C-EA37-1797A7E0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C841E4-2C88-7F6B-1B96-F1A10EB3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2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F20F115-6F40-D73C-85A3-F78D8CC1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980195-6380-4589-7151-14846C6CC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F34847-A3A1-D0C6-5D0F-4EEBAA0D0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144A6-1F6E-4637-A3DC-F8754CC71C8B}" type="datetime1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BA1B69-4960-975C-DAB2-0FFBEEF2E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5AE451-0801-86D1-65B1-E2A389ED4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74A2-4181-47F3-8A93-084833413A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ssistenza@skyvote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71708D8-17E3-338F-AB83-39E6F97E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2956" y="5542547"/>
            <a:ext cx="1763139" cy="619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233C9D-BC30-CCA7-C4E1-2C45C87E2781}"/>
              </a:ext>
            </a:extLst>
          </p:cNvPr>
          <p:cNvSpPr txBox="1"/>
          <p:nvPr/>
        </p:nvSpPr>
        <p:spPr>
          <a:xfrm>
            <a:off x="3772441" y="1676017"/>
            <a:ext cx="8419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Modalità operative di voto </a:t>
            </a:r>
          </a:p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per il rinnovo dei membri del Consiglio Direttivo dell’Ordine degli Architetti, Pianificatori, Paesaggisti e Conservatori della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</a:rPr>
              <a:t>Provincie di Novara e Verbano-Cusio-Ossola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per il quadriennio 2025 - 2029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2D0FC65-6470-2048-80C9-B57EA371B588}"/>
              </a:ext>
            </a:extLst>
          </p:cNvPr>
          <p:cNvCxnSpPr>
            <a:cxnSpLocks/>
          </p:cNvCxnSpPr>
          <p:nvPr/>
        </p:nvCxnSpPr>
        <p:spPr>
          <a:xfrm>
            <a:off x="3304674" y="282023"/>
            <a:ext cx="60157" cy="61656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E6CE19-0E3A-F673-B7DE-FFE30022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0" y="1063308"/>
            <a:ext cx="15081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8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254B5F0-3CB7-BD07-6D36-76DA58605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134215"/>
            <a:ext cx="7360000" cy="402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Assunzione di responsabilità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fase l’utente si assume la responsabilità civile e penale di espletare il voto secondo quanto previsto dalla legge ed i regolamenti relativi alle elezioni degli OAPCC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Cliccare sul check box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6344704" y="3595094"/>
            <a:ext cx="871105" cy="2811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64848A-CAF1-9AB5-7A66-C334AD9A06B0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4104861" y="3429000"/>
            <a:ext cx="2239843" cy="30667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8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FDD1946-C9BB-ED37-E4DD-0889D9C0A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33057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5666817" y="1749145"/>
            <a:ext cx="1206594" cy="36933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53CAD91-1DBA-85B0-E9E5-F6ABD7DD33F6}"/>
              </a:ext>
            </a:extLst>
          </p:cNvPr>
          <p:cNvSpPr txBox="1"/>
          <p:nvPr/>
        </p:nvSpPr>
        <p:spPr>
          <a:xfrm>
            <a:off x="417443" y="776743"/>
            <a:ext cx="3808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La schermata della Scheda Elettorale</a:t>
            </a:r>
          </a:p>
          <a:p>
            <a:endParaRPr lang="it-IT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La pagina con le schede è costituita da 4 aree: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87B1B11-6319-A878-7E36-4DB5A1628BC6}"/>
              </a:ext>
            </a:extLst>
          </p:cNvPr>
          <p:cNvSpPr txBox="1"/>
          <p:nvPr/>
        </p:nvSpPr>
        <p:spPr>
          <a:xfrm>
            <a:off x="237443" y="2377672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C3692F1-A34A-9C2D-8514-347733F59908}"/>
              </a:ext>
            </a:extLst>
          </p:cNvPr>
          <p:cNvSpPr txBox="1"/>
          <p:nvPr/>
        </p:nvSpPr>
        <p:spPr>
          <a:xfrm>
            <a:off x="667109" y="2302569"/>
            <a:ext cx="3531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TIMER DEL TEMPO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15 minuti per espletare l’intero processo di voto, scaduto il tempo il processo riprende dalla PEC.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821B240-3EE5-72C8-CC64-9EBA31261975}"/>
              </a:ext>
            </a:extLst>
          </p:cNvPr>
          <p:cNvSpPr txBox="1"/>
          <p:nvPr/>
        </p:nvSpPr>
        <p:spPr>
          <a:xfrm>
            <a:off x="237443" y="3491834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6B5EEB5-197C-ED39-CE03-E1075BA41F87}"/>
              </a:ext>
            </a:extLst>
          </p:cNvPr>
          <p:cNvSpPr txBox="1"/>
          <p:nvPr/>
        </p:nvSpPr>
        <p:spPr>
          <a:xfrm>
            <a:off x="667109" y="3416731"/>
            <a:ext cx="35311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CONTATORE PREFERENZE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Riporta il numero di preferenze espresse in base a quello massimo esprimibile.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44CD43C-06B0-5C76-524A-C43377E632C8}"/>
              </a:ext>
            </a:extLst>
          </p:cNvPr>
          <p:cNvSpPr txBox="1"/>
          <p:nvPr/>
        </p:nvSpPr>
        <p:spPr>
          <a:xfrm>
            <a:off x="237443" y="4573525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3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364CD0E-738B-B58E-D62E-1C29884FBAD5}"/>
              </a:ext>
            </a:extLst>
          </p:cNvPr>
          <p:cNvSpPr txBox="1"/>
          <p:nvPr/>
        </p:nvSpPr>
        <p:spPr>
          <a:xfrm>
            <a:off x="667109" y="4498422"/>
            <a:ext cx="353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CONTATORE DI GENERE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Indica il numero di preferenze espresse per genere.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6956FBD-1814-F362-DBA4-042A9076DE7F}"/>
              </a:ext>
            </a:extLst>
          </p:cNvPr>
          <p:cNvSpPr txBox="1"/>
          <p:nvPr/>
        </p:nvSpPr>
        <p:spPr>
          <a:xfrm>
            <a:off x="10921609" y="1407455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1</a:t>
            </a: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D2BB7C6-20D3-1E2B-01A4-774EABBDCD16}"/>
              </a:ext>
            </a:extLst>
          </p:cNvPr>
          <p:cNvSpPr/>
          <p:nvPr/>
        </p:nvSpPr>
        <p:spPr>
          <a:xfrm>
            <a:off x="10224566" y="1585276"/>
            <a:ext cx="762986" cy="2756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9CCEE7A-3416-86D6-C2C5-FFDBB1BBE01A}"/>
              </a:ext>
            </a:extLst>
          </p:cNvPr>
          <p:cNvSpPr txBox="1"/>
          <p:nvPr/>
        </p:nvSpPr>
        <p:spPr>
          <a:xfrm>
            <a:off x="5310624" y="154858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2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E8A188B3-AA29-774C-5F1A-C93420F9F32E}"/>
              </a:ext>
            </a:extLst>
          </p:cNvPr>
          <p:cNvSpPr/>
          <p:nvPr/>
        </p:nvSpPr>
        <p:spPr>
          <a:xfrm>
            <a:off x="10001214" y="1830557"/>
            <a:ext cx="939543" cy="2206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BC37EE8-91DC-E1CC-0254-89EF69A59BA4}"/>
              </a:ext>
            </a:extLst>
          </p:cNvPr>
          <p:cNvSpPr txBox="1"/>
          <p:nvPr/>
        </p:nvSpPr>
        <p:spPr>
          <a:xfrm>
            <a:off x="9594419" y="159212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3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5BCDE333-2850-CE69-0E4C-C91999F2D59D}"/>
              </a:ext>
            </a:extLst>
          </p:cNvPr>
          <p:cNvSpPr/>
          <p:nvPr/>
        </p:nvSpPr>
        <p:spPr>
          <a:xfrm>
            <a:off x="5974417" y="1891322"/>
            <a:ext cx="4662547" cy="30515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AAB364B-7146-2330-6104-3B4CB0F426F5}"/>
              </a:ext>
            </a:extLst>
          </p:cNvPr>
          <p:cNvSpPr txBox="1"/>
          <p:nvPr/>
        </p:nvSpPr>
        <p:spPr>
          <a:xfrm>
            <a:off x="5666817" y="2594391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1E64F6B-E3C6-D410-3BC8-15883B1B96B2}"/>
              </a:ext>
            </a:extLst>
          </p:cNvPr>
          <p:cNvSpPr txBox="1"/>
          <p:nvPr/>
        </p:nvSpPr>
        <p:spPr>
          <a:xfrm>
            <a:off x="237443" y="5452529"/>
            <a:ext cx="360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Roboto Bk" panose="02000000000000000000" pitchFamily="2" charset="0"/>
                <a:ea typeface="Roboto Bk" panose="02000000000000000000" pitchFamily="2" charset="0"/>
              </a:rPr>
              <a:t>4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DE4446C-0C6C-47DA-5AE3-1053E1A0E0A1}"/>
              </a:ext>
            </a:extLst>
          </p:cNvPr>
          <p:cNvSpPr txBox="1"/>
          <p:nvPr/>
        </p:nvSpPr>
        <p:spPr>
          <a:xfrm>
            <a:off x="667109" y="5377426"/>
            <a:ext cx="35311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SCHEDA</a:t>
            </a:r>
          </a:p>
          <a:p>
            <a:pPr algn="l"/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</a:rPr>
              <a:t>La scheda elettorale sulla quale è possibile selezionare le preferenze.</a:t>
            </a:r>
          </a:p>
        </p:txBody>
      </p:sp>
    </p:spTree>
    <p:extLst>
      <p:ext uri="{BB962C8B-B14F-4D97-AF65-F5344CB8AC3E}">
        <p14:creationId xmlns:p14="http://schemas.microsoft.com/office/powerpoint/2010/main" val="271200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62AB3BA-095F-982F-8CC5-52635F08F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29" y="1122200"/>
            <a:ext cx="7350659" cy="401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Visibilità scheda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iniziare ad esprimere le proprie preferenze il sistema obbliga l’utente a prendere visione di tutta la scheda affinché sia completa la visione della stessa.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Una volta scorsa tutta la scheda sarà possibile esprimere le preferenze.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C46BB41-3973-ABAC-E816-153F97042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1" y="1150456"/>
            <a:ext cx="7359998" cy="40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Selezione delle preferenze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selezione delle preferenze avviene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digitando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il nome/cognome del candidato che si desidera sulla barra di 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“Ricerca Candidato“ </a:t>
            </a:r>
            <a:r>
              <a:rPr kumimoji="0" lang="it-IT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posto per le due sezioni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contatore delle preferenze indica quante preferenze sono state espresse. Raggiunto il massimo numero possibile, il sistema non consentirà di aggiungerne altre.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Conclusa la selezione premere il tasto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AVANTI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B0A67F-12D0-515E-E1E8-888E9C0AA633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è sempre possibile votare 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Scheda Bianca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», in tal caso non si sarà espressa alcuna preferenza.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819B2FD-C573-6EF7-28E5-806438040E73}"/>
              </a:ext>
            </a:extLst>
          </p:cNvPr>
          <p:cNvCxnSpPr>
            <a:cxnSpLocks/>
          </p:cNvCxnSpPr>
          <p:nvPr/>
        </p:nvCxnSpPr>
        <p:spPr>
          <a:xfrm>
            <a:off x="4120048" y="3024202"/>
            <a:ext cx="1664303" cy="562607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CCF42453-0976-C216-81FF-34780E561DDD}"/>
              </a:ext>
            </a:extLst>
          </p:cNvPr>
          <p:cNvSpPr/>
          <p:nvPr/>
        </p:nvSpPr>
        <p:spPr>
          <a:xfrm>
            <a:off x="7387120" y="3429000"/>
            <a:ext cx="1736332" cy="4546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97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FECD331-0AD0-E154-43C0-E1A03D1F3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119283"/>
            <a:ext cx="7360000" cy="402755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Conferma della selezione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sistema chiederà la conferma della scelta dei candidati.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confermare premere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CONFERMA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tornare indietro cliccare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ANNULLA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», in questo caso la scheda manterrà le selezioni fatte.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resettare e azzerare le preferenze espresse premere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ANNULLA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sotto la scheda elettorale.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4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BBA0A72-BCAA-31E6-A3DD-DF941648A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2329" y="1148639"/>
            <a:ext cx="7350659" cy="402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Invio del voto nell’urna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Conclusa e confermata l’operazione di scelta, l’utente dovrà inserire all’interno dell’apposito spazio, un codice OTP di 6 cifre ricevuto tramite SMS.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Premere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INVIA VOTO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per completare l’operazione.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9491E-E2CC-285A-D804-64454E59DD91}"/>
              </a:ext>
            </a:extLst>
          </p:cNvPr>
          <p:cNvSpPr txBox="1"/>
          <p:nvPr/>
        </p:nvSpPr>
        <p:spPr>
          <a:xfrm>
            <a:off x="389613" y="4263142"/>
            <a:ext cx="380867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accertarsi che il telefono cellulare relativo al numero inserito a pag. 7 del manuale sia sotto copertura di rete.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dopo 30 sec. non si riceve l’SMS verificare se il numero indicato sia corretto o richiedere un nuovo invio.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A445BD9-A7D7-17FA-BBEA-0E076065F3DB}"/>
              </a:ext>
            </a:extLst>
          </p:cNvPr>
          <p:cNvSpPr/>
          <p:nvPr/>
        </p:nvSpPr>
        <p:spPr>
          <a:xfrm>
            <a:off x="6227978" y="2566843"/>
            <a:ext cx="831707" cy="3805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C0F97DBB-AA16-807F-9795-DF532579D2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4298576" y="2423794"/>
            <a:ext cx="1929402" cy="333329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6C82A032-BFF9-8028-8E2B-521EECC28B63}"/>
              </a:ext>
            </a:extLst>
          </p:cNvPr>
          <p:cNvSpPr/>
          <p:nvPr/>
        </p:nvSpPr>
        <p:spPr>
          <a:xfrm>
            <a:off x="8588448" y="1930647"/>
            <a:ext cx="620060" cy="2474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784208A-94D5-D5B9-7CA8-EA8DB3109906}"/>
              </a:ext>
            </a:extLst>
          </p:cNvPr>
          <p:cNvCxnSpPr>
            <a:cxnSpLocks/>
          </p:cNvCxnSpPr>
          <p:nvPr/>
        </p:nvCxnSpPr>
        <p:spPr>
          <a:xfrm flipH="1">
            <a:off x="4298576" y="2178120"/>
            <a:ext cx="4485828" cy="237146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5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59202B3-5E80-65A1-34B0-B0CA893EA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217" y="1118492"/>
            <a:ext cx="7354884" cy="4024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Certificato di avvenuta votazione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Una volta inviato il voto all’urna il sistema genera un certificato di voto univoco che attesta che il processo si è concluso con successo e l’utente ha votato correttamente.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Una copia della ricevuta di voto viene inviata automaticamente alla PEC dell’utente come riprova del voto.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Voto in cabina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9491E-E2CC-285A-D804-64454E59DD91}"/>
              </a:ext>
            </a:extLst>
          </p:cNvPr>
          <p:cNvSpPr txBox="1"/>
          <p:nvPr/>
        </p:nvSpPr>
        <p:spPr>
          <a:xfrm>
            <a:off x="389613" y="4583793"/>
            <a:ext cx="38086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ricevuta di voto attesta che la votazione si è conclusa con successo, se il sistema non visualizza tale schermata il voto non è stato acquisito e sarà necessario ripetere il processo.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5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4198289" y="2170786"/>
            <a:ext cx="7691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Per eventuali difficoltà tecniche durante il periodo di votazione è possibile contattare l’assistenza nelle seguenti modalità: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via mail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supporto@skyvote.it</a:t>
            </a:r>
            <a:endParaRPr lang="it-IT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via telefono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06.87165096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E3574A2-4181-47F3-8A93-084833413A62}" type="slidenum">
              <a:rPr lang="it-IT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17</a:t>
            </a:fld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Manuale d’uso</a:t>
            </a:r>
          </a:p>
          <a:p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Assistenza e Supporto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0E37F-F10F-C376-AB67-B2CF2FE25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2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63788" y="1381136"/>
            <a:ext cx="8025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L’Ordine degli Architetti, Pianificatori, Paesaggisti e Conservatori delle Provincie di Novara e Verbano-Cusio-Ossola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ha indetto le elezioni per il rinnovo dei membri del Consiglio Direttivo dell’Ordine per il quadriennio 2025 – 2029, che si terranno </a:t>
            </a:r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attraverso le modalità di voto elettronico da remoto.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Per votare è necessario disporre di una PEC attiva e funzionante, di un dispositivo connesso ad internet in modo stabile e certo (Personal Computer, Smartphone, Tablet, ecc.) e di un telefono cellulare con numero attivo e coperto da segnale telefonico.</a:t>
            </a:r>
          </a:p>
          <a:p>
            <a:pPr algn="just"/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</a:rPr>
              <a:t>Questo documento rappresenta il manuale operativo per l’esplicazione delle operazioni di voto.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E3574A2-4181-47F3-8A93-084833413A62}" type="slidenum">
              <a:rPr lang="it-IT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2</a:t>
            </a:fld>
            <a:endParaRPr lang="it-IT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Manuale d’uso</a:t>
            </a:r>
          </a:p>
          <a:p>
            <a:r>
              <a:rPr lang="it-IT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50E37F-F10F-C376-AB67-B2CF2FE2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6E26CB-90BA-60D2-6002-B3A25C31D923}"/>
              </a:ext>
            </a:extLst>
          </p:cNvPr>
          <p:cNvSpPr txBox="1"/>
          <p:nvPr/>
        </p:nvSpPr>
        <p:spPr>
          <a:xfrm>
            <a:off x="417443" y="6052796"/>
            <a:ext cx="1667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Rev. 1.03 del 04/09/2024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4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CD80D631-5E94-3573-4D4B-29BECDD6A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9" y="1066799"/>
            <a:ext cx="736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tramite Token Link via PEC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All’avente diritto viene inviata una PEC contenente un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token link univoco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personale per l’accesso alla cabina elettorale.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EA5F0A-D197-FC9A-9DB7-7CD4C5AA9BAD}"/>
              </a:ext>
            </a:extLst>
          </p:cNvPr>
          <p:cNvSpPr txBox="1"/>
          <p:nvPr/>
        </p:nvSpPr>
        <p:spPr>
          <a:xfrm>
            <a:off x="389613" y="5224762"/>
            <a:ext cx="38086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token link è personale ed è vietato condividerlo con altri utenti.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EBDB3C0-35FB-530E-A55C-2634ACFE7359}"/>
              </a:ext>
            </a:extLst>
          </p:cNvPr>
          <p:cNvSpPr/>
          <p:nvPr/>
        </p:nvSpPr>
        <p:spPr>
          <a:xfrm>
            <a:off x="8245642" y="3154763"/>
            <a:ext cx="1467618" cy="372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88E02C7-7745-6A9D-BF64-D5DA601DC20A}"/>
              </a:ext>
            </a:extLst>
          </p:cNvPr>
          <p:cNvCxnSpPr>
            <a:cxnSpLocks/>
            <a:stCxn id="11" idx="2"/>
          </p:cNvCxnSpPr>
          <p:nvPr/>
        </p:nvCxnSpPr>
        <p:spPr>
          <a:xfrm flipH="1" flipV="1">
            <a:off x="4047353" y="2794259"/>
            <a:ext cx="4198289" cy="546929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2CCE9D4-DF68-6B40-EF11-62B630FE8C7A}"/>
              </a:ext>
            </a:extLst>
          </p:cNvPr>
          <p:cNvSpPr/>
          <p:nvPr/>
        </p:nvSpPr>
        <p:spPr>
          <a:xfrm>
            <a:off x="8245642" y="1520687"/>
            <a:ext cx="292071" cy="10933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985994F-3635-2B43-BC3B-8970F38D5AAF}"/>
              </a:ext>
            </a:extLst>
          </p:cNvPr>
          <p:cNvSpPr/>
          <p:nvPr/>
        </p:nvSpPr>
        <p:spPr>
          <a:xfrm>
            <a:off x="8245641" y="4118980"/>
            <a:ext cx="808907" cy="1150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17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D0783A3-A763-99ED-E6F9-55049509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659" y="1084762"/>
            <a:ext cx="736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all’urna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link nella PEC manda l’utente alla pagina d’accesso del sistema di voto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SkyVote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Cloud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l’inizio della procedura di voto.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tenere a portata di mano il telefono cellulare assicurandosi che sia sotto copertura della rete mobile.</a:t>
            </a:r>
          </a:p>
        </p:txBody>
      </p:sp>
    </p:spTree>
    <p:extLst>
      <p:ext uri="{BB962C8B-B14F-4D97-AF65-F5344CB8AC3E}">
        <p14:creationId xmlns:p14="http://schemas.microsoft.com/office/powerpoint/2010/main" val="197864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B1D6-EDD6-E480-F891-6AA44BC9F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BA0E8B-6B72-6AA4-CF86-13D41AF6E2AC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C254B8-B161-9EBE-DD3B-9439DB13F8A1}"/>
              </a:ext>
            </a:extLst>
          </p:cNvPr>
          <p:cNvSpPr txBox="1"/>
          <p:nvPr/>
        </p:nvSpPr>
        <p:spPr>
          <a:xfrm>
            <a:off x="389613" y="1120293"/>
            <a:ext cx="3808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Roboto" panose="02000000000000000000" pitchFamily="2" charset="0"/>
                <a:ea typeface="Roboto" panose="02000000000000000000" pitchFamily="2" charset="0"/>
              </a:rPr>
              <a:t>Schermata Informativa</a:t>
            </a:r>
            <a:endParaRPr lang="it-I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schermata sarà possibile visionare una serie di informazioni, tra cui le candidature, il manuale di voto, il regolamento elettorale, il video tutorial, ecc.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Per poi accedere nella cabina elettorale attraverso il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ACCEDI»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8F538A-0C22-1770-5218-0273FCFA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F8A26E4-FB47-3661-04B9-4CCB347DB89D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042F17-E735-AF18-DA25-E52EFD402CB1}"/>
              </a:ext>
            </a:extLst>
          </p:cNvPr>
          <p:cNvSpPr txBox="1"/>
          <p:nvPr/>
        </p:nvSpPr>
        <p:spPr>
          <a:xfrm>
            <a:off x="417443" y="32466"/>
            <a:ext cx="295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Accesso alla Piattaforma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59A48BA-06D9-D541-5EB8-1E418BE59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BCC2E2-13BA-3D91-02D4-30A89F308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59" y="1262921"/>
            <a:ext cx="7360000" cy="403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6F602D03-B859-DAD1-E7D3-1100330330A5}"/>
              </a:ext>
            </a:extLst>
          </p:cNvPr>
          <p:cNvSpPr/>
          <p:nvPr/>
        </p:nvSpPr>
        <p:spPr>
          <a:xfrm>
            <a:off x="4617659" y="4507349"/>
            <a:ext cx="1478341" cy="6531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7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4BD833F-D492-E429-072D-B137C572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Consenso al trattamento dei dati e Policy Privacy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prima pagina della procedura prevede il consenso al trattamento dei dati personali.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Tali dati saranno utilizzati dalla piattaforma per le sole finalità inerenti al voto e saranno distrutti passato il periodo previsto dalla legge.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31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5224762"/>
            <a:ext cx="38086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sarà possibile cliccare il tasto solo se si è scorsa la pagina fino in fondo.</a:t>
            </a:r>
          </a:p>
        </p:txBody>
      </p:sp>
    </p:spTree>
    <p:extLst>
      <p:ext uri="{BB962C8B-B14F-4D97-AF65-F5344CB8AC3E}">
        <p14:creationId xmlns:p14="http://schemas.microsoft.com/office/powerpoint/2010/main" val="1868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EBCED8-A6D8-F972-B2A6-3C61365AA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Inserimento Codice Fiscale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Nell’apposito campo sarà necessario inserire il proprio codice fiscale per l’autenticazione in piattaforma.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19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2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3F48CF-9709-03DF-57B6-A0422711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660" y="1140984"/>
            <a:ext cx="7359998" cy="402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Inserimento numero di cellulare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Inserire il numero di cellulare personale al quale si desidera ricevere il messaggio SMS per l’OTP di conferma del voto.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Lasciare il prefisso «+39» nel caso di ricezione dall’Italia.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4969273"/>
            <a:ext cx="38086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il numero di cellulare si associa al Codice Fiscale dell’avente diritto in modo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univoco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per cui non può essere usato per altri utenti.</a:t>
            </a:r>
          </a:p>
        </p:txBody>
      </p:sp>
    </p:spTree>
    <p:extLst>
      <p:ext uri="{BB962C8B-B14F-4D97-AF65-F5344CB8AC3E}">
        <p14:creationId xmlns:p14="http://schemas.microsoft.com/office/powerpoint/2010/main" val="412720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63E6D972-FE12-B4A1-41D7-43CE0865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601" y="1172454"/>
            <a:ext cx="7314116" cy="400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7B08EDB-2836-A09A-C881-959FEE1CB1DA}"/>
              </a:ext>
            </a:extLst>
          </p:cNvPr>
          <p:cNvSpPr/>
          <p:nvPr/>
        </p:nvSpPr>
        <p:spPr>
          <a:xfrm>
            <a:off x="0" y="6222073"/>
            <a:ext cx="12192000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330DBE-F449-4042-966D-FE3379E67A56}"/>
              </a:ext>
            </a:extLst>
          </p:cNvPr>
          <p:cNvSpPr txBox="1"/>
          <p:nvPr/>
        </p:nvSpPr>
        <p:spPr>
          <a:xfrm>
            <a:off x="389613" y="1120293"/>
            <a:ext cx="38086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Verifica dei dati personali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 questa fase sarà necessario verificare se i dati di contatto e del numero di cellulare inseriti nel passaggio precedente siano corretti, nel caso mettere il check sul box 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«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CONFERMO DATI PERSONALI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».</a:t>
            </a: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Clicca sul tasto «</a:t>
            </a:r>
            <a:r>
              <a:rPr lang="it-IT" sz="1600" b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AVANTI</a:t>
            </a:r>
            <a:r>
              <a:rPr lang="it-IT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» per proseguire.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B1F775-7B0B-A5E4-87A8-7C7EA1B5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4459" y="6357473"/>
            <a:ext cx="2743200" cy="365125"/>
          </a:xfr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574A2-4181-47F3-8A93-084833413A62}" type="slidenum"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F27C0A-6EE6-AF03-4C4D-89727617F787}"/>
              </a:ext>
            </a:extLst>
          </p:cNvPr>
          <p:cNvSpPr/>
          <p:nvPr/>
        </p:nvSpPr>
        <p:spPr>
          <a:xfrm>
            <a:off x="0" y="2915"/>
            <a:ext cx="4198289" cy="635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4BF9E4-62F2-452D-DB33-910D164B4524}"/>
              </a:ext>
            </a:extLst>
          </p:cNvPr>
          <p:cNvSpPr txBox="1"/>
          <p:nvPr/>
        </p:nvSpPr>
        <p:spPr>
          <a:xfrm>
            <a:off x="417443" y="32466"/>
            <a:ext cx="30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Manuale d’uso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Processo di autenticazione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62B6E9-463D-0C03-E06C-7DBBD73CA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8942" y="5644500"/>
            <a:ext cx="1110771" cy="3919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649F6A-DF06-E8D5-7631-7D2D56BE4A3F}"/>
              </a:ext>
            </a:extLst>
          </p:cNvPr>
          <p:cNvSpPr txBox="1"/>
          <p:nvPr/>
        </p:nvSpPr>
        <p:spPr>
          <a:xfrm>
            <a:off x="389613" y="4969273"/>
            <a:ext cx="38086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ATTENZIONE: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nel caso i dati non siano corretti ripetere la procedura per correggere il numero di cellulare inserito nel passaggio precedente.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7B5F2C6-7021-045B-88B1-122CED16B979}"/>
              </a:ext>
            </a:extLst>
          </p:cNvPr>
          <p:cNvSpPr/>
          <p:nvPr/>
        </p:nvSpPr>
        <p:spPr>
          <a:xfrm>
            <a:off x="6315890" y="3681835"/>
            <a:ext cx="1486327" cy="3037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C64848A-CAF1-9AB5-7A66-C334AD9A06B0}"/>
              </a:ext>
            </a:extLst>
          </p:cNvPr>
          <p:cNvCxnSpPr>
            <a:cxnSpLocks/>
          </p:cNvCxnSpPr>
          <p:nvPr/>
        </p:nvCxnSpPr>
        <p:spPr>
          <a:xfrm flipH="1" flipV="1">
            <a:off x="3597965" y="3148223"/>
            <a:ext cx="2732813" cy="624648"/>
          </a:xfrm>
          <a:prstGeom prst="straightConnector1">
            <a:avLst/>
          </a:prstGeom>
          <a:ln w="317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28A9C62-990A-D4BC-58B0-857C06CC85C0}"/>
              </a:ext>
            </a:extLst>
          </p:cNvPr>
          <p:cNvSpPr/>
          <p:nvPr/>
        </p:nvSpPr>
        <p:spPr>
          <a:xfrm>
            <a:off x="6460435" y="3117140"/>
            <a:ext cx="274696" cy="113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602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1109</Words>
  <Application>Microsoft Office PowerPoint</Application>
  <PresentationFormat>Widescreen</PresentationFormat>
  <Paragraphs>168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Bk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Di Sotto</dc:creator>
  <cp:lastModifiedBy>Mirella</cp:lastModifiedBy>
  <cp:revision>53</cp:revision>
  <dcterms:created xsi:type="dcterms:W3CDTF">2023-06-12T15:38:42Z</dcterms:created>
  <dcterms:modified xsi:type="dcterms:W3CDTF">2025-04-09T13:35:48Z</dcterms:modified>
</cp:coreProperties>
</file>